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notesMasterIdLst>
    <p:notesMasterId r:id="rId24"/>
  </p:notesMasterIdLst>
  <p:sldIdLst>
    <p:sldId id="256" r:id="rId2"/>
    <p:sldId id="520" r:id="rId3"/>
    <p:sldId id="521" r:id="rId4"/>
    <p:sldId id="522" r:id="rId5"/>
    <p:sldId id="571" r:id="rId6"/>
    <p:sldId id="540" r:id="rId7"/>
    <p:sldId id="526" r:id="rId8"/>
    <p:sldId id="562" r:id="rId9"/>
    <p:sldId id="524" r:id="rId10"/>
    <p:sldId id="542" r:id="rId11"/>
    <p:sldId id="563" r:id="rId12"/>
    <p:sldId id="564" r:id="rId13"/>
    <p:sldId id="525" r:id="rId14"/>
    <p:sldId id="561" r:id="rId15"/>
    <p:sldId id="565" r:id="rId16"/>
    <p:sldId id="566" r:id="rId17"/>
    <p:sldId id="570" r:id="rId18"/>
    <p:sldId id="556" r:id="rId19"/>
    <p:sldId id="557" r:id="rId20"/>
    <p:sldId id="546" r:id="rId21"/>
    <p:sldId id="558" r:id="rId22"/>
    <p:sldId id="54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/>
    <p:restoredTop sz="59217"/>
  </p:normalViewPr>
  <p:slideViewPr>
    <p:cSldViewPr snapToGrid="0" snapToObjects="1">
      <p:cViewPr varScale="1">
        <p:scale>
          <a:sx n="63" d="100"/>
          <a:sy n="63" d="100"/>
        </p:scale>
        <p:origin x="28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6" d="100"/>
          <a:sy n="136" d="100"/>
        </p:scale>
        <p:origin x="2256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B5A8A-00A6-F84C-84C5-6290247ECAD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8791-78BB-3E42-B5CF-4236F1C2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9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75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7C9346F2-F33E-3943-A441-234C6DC15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3C38A645-D4CA-4E43-AA53-D21682031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1B00B17-49A3-4D4E-B05A-5E8871455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EB1C074-4C23-3349-9301-E0A68386AD9F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0551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15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68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6A9D94CC-A797-B24C-B950-9FF85A005E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E728A823-932B-6B42-9A86-013E947F1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63ADD1CB-A9AC-9B4A-8F96-E2901DD81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59B9D73-81D9-A740-83A6-08C49703022F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10507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171DAD7F-3874-5846-930C-C629D0923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0FFB4715-76AA-0A48-9E38-B74596891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7809AA5-5AAC-B140-AB1D-0705C3041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319C15A-C5D8-334A-89D7-E1B842E40870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27451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77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64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4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91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E74DD158-ADD9-C447-83E8-296F1B621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2ACFF1D5-7554-FB4A-9A32-14E893C11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D0185CF3-70DB-8C4E-95C1-8FE6A0149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E7F98B8-3406-2A43-A07C-A300B55FF1DC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845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5D175EBE-AC1C-074B-8550-C196CC149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20989B9D-9629-9848-9DDC-CABB5100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200" baseline="0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450A0417-D93D-0D47-85CB-DABA1ED4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29AEEF7-C817-8740-9221-32BFF24BAAD2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5252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FFD44001-7FDB-D34B-AF6A-0C0C99060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039F91E8-1DB1-8848-8D60-D0D5BE6BC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E54C31D-CEFC-4046-A8E3-D887D1AF5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91D4782-0914-7045-93C1-74D0676A9794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8827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22B7C49-5C13-054B-8917-1370B2990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3DF416D7-6D22-4442-83B6-DF60A4F2C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868796D8-8F5A-014C-AA18-98B689E49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C05EAF1-4DBA-D046-941D-5C201956F99F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6252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5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171DAD7F-3874-5846-930C-C629D0923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0FFB4715-76AA-0A48-9E38-B74596891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7809AA5-5AAC-B140-AB1D-0705C3041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319C15A-C5D8-334A-89D7-E1B842E40870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20296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F34F2FBD-00E8-C240-95F6-B178ED3B0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5218D8C1-371A-7541-A3BE-3890E228A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3C7A24A5-9909-3E40-878C-E966A06D2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74067EA-C627-C74B-A839-92189175E33F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624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171DAD7F-3874-5846-930C-C629D0923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0FFB4715-76AA-0A48-9E38-B74596891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7809AA5-5AAC-B140-AB1D-0705C3041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319C15A-C5D8-334A-89D7-E1B842E40870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87389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09AB8783-17C0-684F-87B7-A45BFBF5ED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CD525EE4-8E29-734E-B4D4-B632A5EC4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C37071A5-7AB8-C743-A277-0242CC3C0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9CE42F4-D846-E444-B1BF-071746256C16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7694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6686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4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6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73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5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3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5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54C80-263E-416B-A8E0-580EDEADCBDC}" type="datetimeFigureOut">
              <a:rPr lang="en-US" smtClean="0"/>
              <a:t>2/15/24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00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836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542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rc.state.nm.u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E464-D44A-344B-8EC9-3A8A232C7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115" y="2293494"/>
            <a:ext cx="8361229" cy="2539584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New Mexico </a:t>
            </a:r>
            <a:br>
              <a:rPr lang="en-US" sz="5400" dirty="0"/>
            </a:br>
            <a:r>
              <a:rPr lang="en-US" sz="5400" dirty="0"/>
              <a:t>Crime Victims Reparation Commission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2F789-6BB1-5E4A-A845-D8DE67F87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8143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>
            <a:extLst>
              <a:ext uri="{FF2B5EF4-FFF2-40B4-BE49-F238E27FC236}">
                <a16:creationId xmlns:a16="http://schemas.microsoft.com/office/drawing/2014/main" id="{37BFEE28-C486-2E44-98B6-5C1B78EC2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67" y="332232"/>
            <a:ext cx="9584060" cy="630631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Failure to Give Information &amp; Render Aid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Homicide/Great Bodily Injury by vehicle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Human trafficking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Involuntary manslaughter</a:t>
            </a:r>
            <a:endParaRPr lang="en-US" sz="800" dirty="0"/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Kidnapping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Negligent use of a deadly weapon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Murder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Stalking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Voluntary manslaughter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75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A3000-7778-EB46-97C4-0CCF81DF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960" y="542366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7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60DA-804D-D945-94C6-BA7D5F3A8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320" y="1166662"/>
            <a:ext cx="9844056" cy="4511762"/>
          </a:xfrm>
        </p:spPr>
        <p:txBody>
          <a:bodyPr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Up to $20,000.00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964EB-7E8D-7946-B133-FF158455E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144" y="456142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60DA-804D-D945-94C6-BA7D5F3A8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320" y="1166662"/>
            <a:ext cx="9844056" cy="4511762"/>
          </a:xfrm>
        </p:spPr>
        <p:txBody>
          <a:bodyPr anchor="ctr"/>
          <a:lstStyle/>
          <a:p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$30,000.00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cap="none" dirty="0">
                <a:ea typeface="ＭＳ Ｐゴシック" panose="020B0600070205080204" pitchFamily="34" charset="-128"/>
              </a:rPr>
              <a:t>(Catastrophic Injury)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964EB-7E8D-7946-B133-FF158455E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144" y="456142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33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438B-9739-E74E-9182-4C37DA16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1000"/>
            <a:ext cx="9601200" cy="1790700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Eligible Expenses</a:t>
            </a:r>
            <a:endParaRPr 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889" name="Content Placeholder 2">
            <a:extLst>
              <a:ext uri="{FF2B5EF4-FFF2-40B4-BE49-F238E27FC236}">
                <a16:creationId xmlns:a16="http://schemas.microsoft.com/office/drawing/2014/main" id="{C44A38C6-5A90-9D46-A4C1-6920D1D8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33" y="1439334"/>
            <a:ext cx="10671313" cy="43688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4200" dirty="0">
                <a:ea typeface="ＭＳ Ｐゴシック" panose="020B0600070205080204" pitchFamily="34" charset="-128"/>
              </a:rPr>
              <a:t>Funeral (</a:t>
            </a:r>
            <a:r>
              <a:rPr lang="en-US" altLang="en-US" sz="3200" dirty="0">
                <a:ea typeface="ＭＳ Ｐゴシック" panose="020B0600070205080204" pitchFamily="34" charset="-128"/>
              </a:rPr>
              <a:t>Priority Processing</a:t>
            </a:r>
            <a:r>
              <a:rPr lang="en-US" altLang="en-US" sz="42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4200" dirty="0">
                <a:ea typeface="ＭＳ Ｐゴシック" panose="020B0600070205080204" pitchFamily="34" charset="-128"/>
              </a:rPr>
              <a:t>Loss of Wages </a:t>
            </a:r>
          </a:p>
          <a:p>
            <a:r>
              <a:rPr lang="en-US" altLang="en-US" sz="4200" dirty="0">
                <a:ea typeface="ＭＳ Ｐゴシック" panose="020B0600070205080204" pitchFamily="34" charset="-128"/>
              </a:rPr>
              <a:t>Medical</a:t>
            </a:r>
          </a:p>
          <a:p>
            <a:r>
              <a:rPr lang="en-US" altLang="en-US" sz="4200" dirty="0">
                <a:ea typeface="ＭＳ Ｐゴシック" panose="020B0600070205080204" pitchFamily="34" charset="-128"/>
              </a:rPr>
              <a:t>Counseling </a:t>
            </a:r>
          </a:p>
          <a:p>
            <a:r>
              <a:rPr lang="en-US" altLang="en-US" sz="4200" dirty="0">
                <a:ea typeface="ＭＳ Ｐゴシック" panose="020B0600070205080204" pitchFamily="34" charset="-128"/>
              </a:rPr>
              <a:t>Relocation &amp; Rent </a:t>
            </a:r>
            <a:r>
              <a:rPr lang="en-US" altLang="en-US" sz="2900" dirty="0">
                <a:ea typeface="ＭＳ Ｐゴシック" panose="020B0600070205080204" pitchFamily="34" charset="-128"/>
              </a:rPr>
              <a:t>(Domestic Violence, Sexual Assault, Human Trafficking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4200" dirty="0">
                <a:ea typeface="ＭＳ Ｐゴシック" panose="020B0600070205080204" pitchFamily="34" charset="-128"/>
              </a:rPr>
              <a:t>Other Related Expenses</a:t>
            </a:r>
          </a:p>
          <a:p>
            <a:pPr marL="0" indent="0">
              <a:buNone/>
            </a:pPr>
            <a:endParaRPr lang="en-US" altLang="en-US" sz="4400" cap="none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4400" dirty="0">
                <a:ea typeface="ＭＳ Ｐゴシック" panose="020B0600070205080204" pitchFamily="34" charset="-128"/>
              </a:rPr>
              <a:t>*</a:t>
            </a:r>
            <a:r>
              <a:rPr lang="en-US" altLang="en-US" sz="4400" cap="none" dirty="0">
                <a:ea typeface="ＭＳ Ｐゴシック" panose="020B0600070205080204" pitchFamily="34" charset="-128"/>
              </a:rPr>
              <a:t>Some expenses have financial thresholds.</a:t>
            </a:r>
            <a:br>
              <a:rPr lang="en-US" altLang="en-US" sz="4400" dirty="0">
                <a:ea typeface="ＭＳ Ｐゴシック" panose="020B0600070205080204" pitchFamily="34" charset="-128"/>
              </a:rPr>
            </a:br>
            <a:endParaRPr lang="en-US" altLang="en-US" sz="4200" dirty="0">
              <a:ea typeface="ＭＳ Ｐゴシック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52D07-64DF-1045-B787-47A870E0E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512" y="536000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70B8-A815-ED45-8A92-6ABEAB6AF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76" y="1106424"/>
            <a:ext cx="9784080" cy="4553712"/>
          </a:xfrm>
        </p:spPr>
        <p:txBody>
          <a:bodyPr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Reimbursement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2A916-177A-F347-864C-142857ED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136" y="440867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4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60DA-804D-D945-94C6-BA7D5F3A8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320" y="1166662"/>
            <a:ext cx="9844056" cy="4511762"/>
          </a:xfrm>
        </p:spPr>
        <p:txBody>
          <a:bodyPr anchor="ctr"/>
          <a:lstStyle/>
          <a:p>
            <a:r>
              <a:rPr lang="en-US" altLang="en-US" sz="12000" dirty="0">
                <a:ea typeface="ＭＳ Ｐゴシック" panose="020B0600070205080204" pitchFamily="34" charset="-128"/>
              </a:rPr>
              <a:t>100%</a:t>
            </a:r>
            <a:br>
              <a:rPr lang="en-US" altLang="en-US" sz="12000" dirty="0">
                <a:ea typeface="ＭＳ Ｐゴシック" panose="020B0600070205080204" pitchFamily="34" charset="-128"/>
              </a:rPr>
            </a:br>
            <a:r>
              <a:rPr lang="en-US" altLang="en-US" sz="12000" dirty="0">
                <a:ea typeface="ＭＳ Ｐゴシック" panose="020B0600070205080204" pitchFamily="34" charset="-128"/>
              </a:rPr>
              <a:t>VICTIM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964EB-7E8D-7946-B133-FF158455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144" y="456142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3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60DA-804D-D945-94C6-BA7D5F3A8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320" y="1166662"/>
            <a:ext cx="9844056" cy="4511762"/>
          </a:xfrm>
        </p:spPr>
        <p:txBody>
          <a:bodyPr anchor="ctr"/>
          <a:lstStyle/>
          <a:p>
            <a:r>
              <a:rPr lang="en-US" altLang="en-US" sz="12000" dirty="0">
                <a:ea typeface="ＭＳ Ｐゴシック" panose="020B0600070205080204" pitchFamily="34" charset="-128"/>
              </a:rPr>
              <a:t>65%</a:t>
            </a:r>
            <a:br>
              <a:rPr lang="en-US" altLang="en-US" sz="12000" dirty="0">
                <a:ea typeface="ＭＳ Ｐゴシック" panose="020B0600070205080204" pitchFamily="34" charset="-128"/>
              </a:rPr>
            </a:br>
            <a:r>
              <a:rPr lang="en-US" altLang="en-US" sz="12000" dirty="0">
                <a:ea typeface="ＭＳ Ｐゴシック" panose="020B0600070205080204" pitchFamily="34" charset="-128"/>
              </a:rPr>
              <a:t>Provider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964EB-7E8D-7946-B133-FF158455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144" y="456142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66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D587-E651-DD43-B7D7-E07AFDA7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5">
                    <a:lumMod val="75000"/>
                  </a:schemeClr>
                </a:solidFill>
              </a:rPr>
              <a:t>FUNDING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51A2-67BC-7842-B977-1F42CBDE5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862667"/>
            <a:ext cx="9990667" cy="400473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Compensation</a:t>
            </a:r>
          </a:p>
          <a:p>
            <a:r>
              <a:rPr lang="en-US" sz="3600" dirty="0">
                <a:ea typeface="ＭＳ Ｐゴシック" panose="020B0600070205080204" pitchFamily="34" charset="-128"/>
              </a:rPr>
              <a:t>Emergency Assistance Funds</a:t>
            </a:r>
          </a:p>
          <a:p>
            <a:r>
              <a:rPr lang="en-US" sz="3600" dirty="0">
                <a:ea typeface="ＭＳ Ｐゴシック" panose="020B0600070205080204" pitchFamily="34" charset="-128"/>
              </a:rPr>
              <a:t>Human Trafficking Crisis Stabilization </a:t>
            </a:r>
          </a:p>
          <a:p>
            <a:r>
              <a:rPr lang="en-US" sz="3600" dirty="0">
                <a:ea typeface="ＭＳ Ｐゴシック" panose="020B0600070205080204" pitchFamily="34" charset="-128"/>
              </a:rPr>
              <a:t>Sexual Assault Emergency Funding</a:t>
            </a:r>
          </a:p>
          <a:p>
            <a:r>
              <a:rPr lang="en-US" sz="3600" dirty="0">
                <a:ea typeface="ＭＳ Ｐゴシック" panose="020B0600070205080204" pitchFamily="34" charset="-128"/>
              </a:rPr>
              <a:t>Missing and Murdered Persons Funding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6A808-2450-BB4D-8C5E-594F3DBD4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344" y="565264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6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>
            <a:extLst>
              <a:ext uri="{FF2B5EF4-FFF2-40B4-BE49-F238E27FC236}">
                <a16:creationId xmlns:a16="http://schemas.microsoft.com/office/drawing/2014/main" id="{89C94ED0-2E19-BC46-8420-5908185DF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7" y="155640"/>
            <a:ext cx="10662665" cy="597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15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8F420E-06CF-2A40-9F15-8CEAE5A88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8627" y="309013"/>
            <a:ext cx="8834746" cy="6239975"/>
          </a:xfrm>
        </p:spPr>
      </p:pic>
    </p:spTree>
    <p:extLst>
      <p:ext uri="{BB962C8B-B14F-4D97-AF65-F5344CB8AC3E}">
        <p14:creationId xmlns:p14="http://schemas.microsoft.com/office/powerpoint/2010/main" val="122590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>
            <a:extLst>
              <a:ext uri="{FF2B5EF4-FFF2-40B4-BE49-F238E27FC236}">
                <a16:creationId xmlns:a16="http://schemas.microsoft.com/office/drawing/2014/main" id="{DF6D7EBB-564F-0D44-8A32-487E10F4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4" y="381000"/>
            <a:ext cx="10451592" cy="60960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The Crime Victims Reparation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Commission assists victims of violent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crime with expenses incurred as 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result of their victimization.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We also administer funding to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organizations to provide victim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services statewide.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A22AB-58B0-C54D-A4CC-AA706A3AB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520" y="544195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18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F7883673-FAF5-7941-B0AD-778F672D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6032"/>
            <a:ext cx="9601200" cy="14859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CCVCNM.ORG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70C81C-A0D7-FA40-BAB3-F9B285912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1144" y="889685"/>
            <a:ext cx="9609713" cy="5748073"/>
          </a:xfrm>
        </p:spPr>
      </p:pic>
    </p:spTree>
    <p:extLst>
      <p:ext uri="{BB962C8B-B14F-4D97-AF65-F5344CB8AC3E}">
        <p14:creationId xmlns:p14="http://schemas.microsoft.com/office/powerpoint/2010/main" val="2086408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038826F4-5E1A-DB40-83C4-BEBC5CE2C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77" y="2799008"/>
            <a:ext cx="9612971" cy="11433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8000" dirty="0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F6E99-A46B-6A4B-A62D-5ADB50FC9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77" y="769366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84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B054-1FF8-044E-9B91-38DB1739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821" y="1403794"/>
            <a:ext cx="8990358" cy="4785991"/>
          </a:xfrm>
        </p:spPr>
        <p:txBody>
          <a:bodyPr/>
          <a:lstStyle/>
          <a:p>
            <a:pPr marL="0" indent="0"/>
            <a:b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4200" dirty="0">
                <a:solidFill>
                  <a:srgbClr val="0563C1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.cvrc.state.nm.us</a:t>
            </a:r>
            <a: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b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505-841-9432</a:t>
            </a:r>
            <a:b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Thank you!</a:t>
            </a:r>
            <a:b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B011F-4AB0-E040-8CE2-50B1D151C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64" y="4550093"/>
            <a:ext cx="2066544" cy="904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388FF9-656E-C0B6-0876-F98D559D1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207" y="2934454"/>
            <a:ext cx="2811585" cy="28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0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>
            <a:extLst>
              <a:ext uri="{FF2B5EF4-FFF2-40B4-BE49-F238E27FC236}">
                <a16:creationId xmlns:a16="http://schemas.microsoft.com/office/drawing/2014/main" id="{B4E59B08-D122-6546-8834-400481600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381000"/>
            <a:ext cx="8229600" cy="6096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Compensation Funding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State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Federal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Inmate Wages/Restitution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strike="sngStrike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Penalty/Assessments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17B38-45A7-9B45-A8EE-AC1C489A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512" y="536000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2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>
            <a:extLst>
              <a:ext uri="{FF2B5EF4-FFF2-40B4-BE49-F238E27FC236}">
                <a16:creationId xmlns:a16="http://schemas.microsoft.com/office/drawing/2014/main" id="{EBE1D0BF-6718-9548-A71E-5493A6C3B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12" y="188976"/>
            <a:ext cx="8229600" cy="6096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Compensation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Victim of Violent Crime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Occurred in New Mexico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Reported to Law Enforcement, Licensed Medical, Mental or Tribal Health Provider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2 Years to Apply or Good Cause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9AE94-0C10-3543-93D7-0E1EF2D82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560" y="536000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7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BCB1-87D0-7FD3-ADC8-45957B5D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A543E-1345-79CD-822F-9CBBF7E34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533" y="2285999"/>
            <a:ext cx="11311467" cy="4211053"/>
          </a:xfrm>
        </p:spPr>
        <p:txBody>
          <a:bodyPr>
            <a:normAutofit/>
          </a:bodyPr>
          <a:lstStyle/>
          <a:p>
            <a:r>
              <a:rPr lang="en-US" sz="4200" dirty="0"/>
              <a:t>Undocumented Individuals</a:t>
            </a:r>
          </a:p>
          <a:p>
            <a:r>
              <a:rPr lang="en-US" sz="4200" dirty="0"/>
              <a:t>NM Resident (Out-of-State or Out of the Country)</a:t>
            </a:r>
          </a:p>
          <a:p>
            <a:r>
              <a:rPr lang="en-US" sz="4200" dirty="0"/>
              <a:t>Victimization In Custody is Ineligible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61C54-767C-F544-D187-A69F200A6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652" y="505520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5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70B8-A815-ED45-8A92-6ABEAB6AF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76" y="1106424"/>
            <a:ext cx="9784080" cy="4553712"/>
          </a:xfrm>
        </p:spPr>
        <p:txBody>
          <a:bodyPr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Determining Eligibility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2A916-177A-F347-864C-142857ED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136" y="440867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1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>
            <a:extLst>
              <a:ext uri="{FF2B5EF4-FFF2-40B4-BE49-F238E27FC236}">
                <a16:creationId xmlns:a16="http://schemas.microsoft.com/office/drawing/2014/main" id="{6B6707B8-32ED-0A40-A930-5DB245CC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81000"/>
            <a:ext cx="8229600" cy="6096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800" dirty="0">
                <a:ea typeface="ＭＳ Ｐゴシック" panose="020B0600070205080204" pitchFamily="34" charset="-128"/>
              </a:rPr>
              <a:t>Collateral Sources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dirty="0">
                <a:ea typeface="ＭＳ Ｐゴシック" panose="020B0600070205080204" pitchFamily="34" charset="-128"/>
              </a:rPr>
              <a:t>(Donations)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800" dirty="0">
                <a:ea typeface="ＭＳ Ｐゴシック" panose="020B0600070205080204" pitchFamily="34" charset="-128"/>
              </a:rPr>
              <a:t>Ineligible Expenses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800" dirty="0">
              <a:ea typeface="ＭＳ Ｐゴシック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800" dirty="0">
                <a:ea typeface="ＭＳ Ｐゴシック" panose="020B0600070205080204" pitchFamily="34" charset="-128"/>
              </a:rPr>
              <a:t>Causal Behavior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F8282-71F9-A54D-B83E-ABC085408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12" y="536000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70B8-A815-ED45-8A92-6ABEAB6AF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76" y="1106424"/>
            <a:ext cx="9784080" cy="4553712"/>
          </a:xfrm>
        </p:spPr>
        <p:txBody>
          <a:bodyPr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Crimes Enumerated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2A916-177A-F347-864C-142857ED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136" y="440867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1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>
            <a:extLst>
              <a:ext uri="{FF2B5EF4-FFF2-40B4-BE49-F238E27FC236}">
                <a16:creationId xmlns:a16="http://schemas.microsoft.com/office/drawing/2014/main" id="{35FF263C-0711-3B4C-B958-C5A208C13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186"/>
            <a:ext cx="9211056" cy="6440774"/>
          </a:xfrm>
        </p:spPr>
        <p:txBody>
          <a:bodyPr/>
          <a:lstStyle/>
          <a:p>
            <a:pPr>
              <a:defRPr/>
            </a:pPr>
            <a:r>
              <a:rPr lang="en-US" dirty="0"/>
              <a:t>Abuse or Abandonment of a child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Aggravated indecent exposure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Arson resulting in bodily injury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Aggravated assault; Aggravated battery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Assault against a household member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Battery against a household member</a:t>
            </a:r>
          </a:p>
          <a:p>
            <a:pPr>
              <a:defRPr/>
            </a:pPr>
            <a:endParaRPr lang="en-US" sz="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/>
              <a:t>Criminal sexual penetration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Criminal sexual contact of a minor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Dangerous use of explosives resulting in bodily injury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75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9BCA0-AE33-8844-B583-FE74A1A7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224" y="530479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6172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{4E908223-32AF-5543-A4AE-1E007EEE7870}tf10001072</Template>
  <TotalTime>1550</TotalTime>
  <Words>330</Words>
  <Application>Microsoft Macintosh PowerPoint</Application>
  <PresentationFormat>Widescreen</PresentationFormat>
  <Paragraphs>142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Franklin Gothic Book</vt:lpstr>
      <vt:lpstr>Times</vt:lpstr>
      <vt:lpstr>Crop</vt:lpstr>
      <vt:lpstr>New Mexico  Crime Victims Reparation Commission</vt:lpstr>
      <vt:lpstr>PowerPoint Presentation</vt:lpstr>
      <vt:lpstr>PowerPoint Presentation</vt:lpstr>
      <vt:lpstr>PowerPoint Presentation</vt:lpstr>
      <vt:lpstr>Frequently Asked Questions</vt:lpstr>
      <vt:lpstr>Determining Eligibility </vt:lpstr>
      <vt:lpstr>PowerPoint Presentation</vt:lpstr>
      <vt:lpstr>Crimes Enumerated  </vt:lpstr>
      <vt:lpstr>PowerPoint Presentation</vt:lpstr>
      <vt:lpstr>PowerPoint Presentation</vt:lpstr>
      <vt:lpstr> Up to $20,000.00 </vt:lpstr>
      <vt:lpstr> $30,000.00 (Catastrophic Injury) </vt:lpstr>
      <vt:lpstr>Eligible Expenses</vt:lpstr>
      <vt:lpstr>Reimbursement </vt:lpstr>
      <vt:lpstr>100% VICTIM </vt:lpstr>
      <vt:lpstr>65% Provider </vt:lpstr>
      <vt:lpstr>FUNDING OPTIONS</vt:lpstr>
      <vt:lpstr>PowerPoint Presentation</vt:lpstr>
      <vt:lpstr>PowerPoint Presentation</vt:lpstr>
      <vt:lpstr>CCVCNM.ORG</vt:lpstr>
      <vt:lpstr>PowerPoint Presentation</vt:lpstr>
      <vt:lpstr>              www.cvrc.state.nm.us  505-841-9432 Thank you!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Participant Name Agency</dc:title>
  <dc:creator>Avery, Nicole, CVRC</dc:creator>
  <cp:lastModifiedBy>Brendler, Pamela, CVRC</cp:lastModifiedBy>
  <cp:revision>81</cp:revision>
  <dcterms:created xsi:type="dcterms:W3CDTF">2018-07-20T18:05:27Z</dcterms:created>
  <dcterms:modified xsi:type="dcterms:W3CDTF">2024-02-15T15:16:57Z</dcterms:modified>
</cp:coreProperties>
</file>